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859" r:id="rId2"/>
    <p:sldId id="906" r:id="rId3"/>
    <p:sldId id="910" r:id="rId4"/>
    <p:sldId id="911" r:id="rId5"/>
    <p:sldId id="912" r:id="rId6"/>
    <p:sldId id="913" r:id="rId7"/>
    <p:sldId id="914" r:id="rId8"/>
    <p:sldId id="915" r:id="rId9"/>
    <p:sldId id="916" r:id="rId10"/>
    <p:sldId id="917" r:id="rId11"/>
    <p:sldId id="918" r:id="rId12"/>
    <p:sldId id="919" r:id="rId13"/>
    <p:sldId id="920" r:id="rId14"/>
    <p:sldId id="921" r:id="rId15"/>
    <p:sldId id="922" r:id="rId16"/>
    <p:sldId id="923" r:id="rId17"/>
    <p:sldId id="924" r:id="rId18"/>
    <p:sldId id="925" r:id="rId19"/>
    <p:sldId id="926" r:id="rId20"/>
    <p:sldId id="927" r:id="rId21"/>
    <p:sldId id="928" r:id="rId22"/>
    <p:sldId id="930" r:id="rId23"/>
    <p:sldId id="929" r:id="rId24"/>
    <p:sldId id="931" r:id="rId25"/>
    <p:sldId id="932" r:id="rId26"/>
    <p:sldId id="933"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89" d="100"/>
          <a:sy n="89" d="100"/>
        </p:scale>
        <p:origin x="648" y="8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 Monday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 Monday</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2630968"/>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期中提优大考卷</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我国现在处于社会主义初级阶段，这是我国的基本国情之一。我国进入社会主义初级阶段的标志是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中华人民共和国成立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西藏和平解放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土地改革完成</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三大改造基本完成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1956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年，中国共产党的某次重要会议指出：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党和人民的主要任务是集中力量把我国尽快地从落后的农业国变为先进的工业国。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这次会议是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中共七大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中共七届二中全会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中共八大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中共八大二次会议</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142878" y="1412776"/>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8903518" y="3645024"/>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157340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如下年代尺中，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处体现的历史阶段特征是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拨乱反正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成就显著</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探索建设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曲折发展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政权巩固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社会过渡</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继往开来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c87.jpg" descr="id:2147485972;FounderCES"/>
          <p:cNvPicPr/>
          <p:nvPr/>
        </p:nvPicPr>
        <p:blipFill>
          <a:blip r:embed="rId2"/>
          <a:stretch>
            <a:fillRect/>
          </a:stretch>
        </p:blipFill>
        <p:spPr>
          <a:xfrm>
            <a:off x="2854846" y="1639264"/>
            <a:ext cx="6426835" cy="1016000"/>
          </a:xfrm>
          <a:prstGeom prst="rect">
            <a:avLst/>
          </a:prstGeom>
        </p:spPr>
      </p:pic>
      <p:sp>
        <p:nvSpPr>
          <p:cNvPr id="5" name="矩形 4"/>
          <p:cNvSpPr/>
          <p:nvPr/>
        </p:nvSpPr>
        <p:spPr>
          <a:xfrm>
            <a:off x="7031310" y="887739"/>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860002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5671185" algn="l"/>
              </a:tabLs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1964</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日的《人民日报》关于大庆油田的报道写道：</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这奇迹，是我国人民完全依靠自己的设计，自己的设备，自己的技术力量创造出来的。</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这体现出中国人</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自力更生精神</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改革创新精神</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国际主义精神</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英勇抗争精神</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只要不发生大规模的外敌入侵，现代化建设就是全党的中心工作</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不能再搞任何离开这个中心工作，损害现代化建设的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政治运动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阶级斗争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上述材料强调了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经济建设的重要性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改革开放的重大意义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解放思想的重要性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社会主义的艰辛探索</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893366" y="1421568"/>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2206774" y="4149080"/>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4031902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鉴开中学期中</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中共十一届三中全会以后，中国农民以特有的首创精神奏响了改革的序曲。安徽、四川农村开始试行的改革是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农业合作化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人民公社化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家庭联产承包责任制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1994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年，重庆某厂进行了资产重组，各分厂按模拟法人独立核算、自负盈亏，各分厂被</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逼向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市场，各显其能，职工收入均有不同程度提高。该厂的经历可以用来佐证</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家庭联产承包责任制的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乡镇企业的发展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城市经济体制改革顺利</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推行</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经济特区的设立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714550" y="1432032"/>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1270670" y="4175456"/>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831305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滨海新区期末</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开放一些沿海城市，是根据邓小平的创意而采取的对外开放的又一战略决策。天津成为国家首批开放的沿海城市是在</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在我国改革开放的创业路上，有两座城市注定大名鼎鼎。一座作为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试验田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年率先拥抱世界；另一座虽为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旧窗口</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，却在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年焕发出了新活力。两座城市分别是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宁波、汕头</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深圳、厦门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海口、珠海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深圳、上海</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15486" y="1412776"/>
            <a:ext cx="407484" cy="461665"/>
          </a:xfrm>
          <a:prstGeom prst="rect">
            <a:avLst/>
          </a:prstGeom>
        </p:spPr>
        <p:txBody>
          <a:bodyPr wrap="none">
            <a:spAutoFit/>
          </a:bodyPr>
          <a:lstStyle/>
          <a:p>
            <a:r>
              <a:rPr lang="en-US" altLang="zh-CN" sz="2400" dirty="0"/>
              <a:t>D</a:t>
            </a:r>
            <a:endParaRPr lang="zh-CN" altLang="en-US" dirty="0"/>
          </a:p>
        </p:txBody>
      </p:sp>
      <p:sp>
        <p:nvSpPr>
          <p:cNvPr id="5" name="矩形 4"/>
          <p:cNvSpPr/>
          <p:nvPr/>
        </p:nvSpPr>
        <p:spPr>
          <a:xfrm>
            <a:off x="2206774" y="4185920"/>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4218070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年代是世界经济迅速走向全球化的时代，和平与稳定的国际国内环境为我国参与经济全球化提供了难得的机会和可能。为此，我国</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实行家庭联产承包责任制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建立深圳经济特区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开放青岛等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个沿海城市</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加入世界贸易组织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实现中国梦必须走中国道路。这就是中国特色社会主义道路。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中国特色社会主义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明确提出于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中共十二大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中共十三大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中共十四大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中共十八大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15486" y="1412776"/>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3422118" y="3618648"/>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122991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报告指出，从现在起，中国共产党的中心任务就是团结带领全国各族人民全面建成社会主义现代化强国、实现第二个百年奋斗目标，以中国式现代化全面推进中华民族伟大复兴。材料中的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报告</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作出于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中共十四大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中共十八大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中共十九大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中共二十大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2024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日，工信部、国税总局发布的两项文件中分别有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款新能源车辆获批减免车船税和车辆购置税。这着重体现了新发展理念中的</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绿色</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协调</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900036" y="1988840"/>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9551590" y="4175456"/>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729780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中华人民共和国成立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多年来，中华民族圆了一个又一个梦：独立梦、回归梦、入世梦、奥运梦、飞天梦、世博梦等。中国的这些梦想得以成真的根本原因是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土地改革的完成</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政策的实行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中国已成为世界上最强大的国家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中国综合国力的不断提高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063758" y="1430360"/>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1972465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材料解析题</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日下午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毛泽东站在天安门城楼上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向全世界庄严宣告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中华人民共和国中央人民政府今天成立了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顿时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天安门广场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万军民欢声雷动。伴着《义勇军进行曲》的雄壮旋律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中华人民共和国国旗</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五星红旗冉冉升起。北京沸腾了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中国沸腾了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材料一反映的是哪一历史事件？《义勇军进行曲》和五星红旗是在哪一次会议上被确定为代国歌和国旗的？</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51113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开国大典。中国人民政治协商会议第一届全体会议。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65456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改革开放以来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我国社会主义现代化建设取得了巨大成就。我国的国内生产总值持续高速增长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粮食、棉花、肉类和原煤、钢、水泥等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多种工农业产品的产量在世界名列前茅。我国人民生活水平大幅提高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综合国力不断跃上新台阶。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根据材料二，概括改革开放后我国经济建设所取得的成就。请用一句话简要评价邓小平在改革开放进程中作出的贡献。</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国内生产总值高速增长</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工农业产品产量增加</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人民生活水平大幅提高</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综合国力不断增强。邓小平开启中国改革开放伟业</a:t>
            </a:r>
            <a:r>
              <a:rPr lang="en-US" altLang="zh-CN"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或邓小平是我国改革开放和社会主义现代化建设的总设计师</a:t>
            </a:r>
            <a:r>
              <a:rPr lang="en-US" altLang="zh-CN"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20951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《中国人民政治协商会议共同纲领》序言中写道：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凡参加人民政治协商会议的各单位、各级人民政府和全国人民均应共同遵守。</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这说明《中国人民政治协商会议共同纲领》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具有临时宪法的作用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宣告了中央人民政府成立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体现了社会主义原则</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确立了人民代表大会制度</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224358" y="2504919"/>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河东区期末改编</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中国式现代化是强国建设、民族复兴的康庄大道。阅读下列材料，回答问题。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这是我国人民百年来梦寐以求的理想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这是我国人民不再受帝国主义欺负、不再过穷困的生活的基本保证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因为这是全国人民的最高利益。全国人民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必须同心同德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为这个最高利益共同奋斗。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《人民日报》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日社论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材料一中全国人民的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最高利益</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指的是什么？全国人民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积极奋斗</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取得了许多重要成果，请举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51070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工业化</a:t>
            </a:r>
            <a:r>
              <a:rPr lang="en-US" altLang="zh-CN"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或实现工业化</a:t>
            </a:r>
            <a:r>
              <a:rPr lang="en-US" altLang="zh-CN"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。鞍山钢铁公司、武汉长江大桥建成、长春第一汽车制造厂、沈阳第一机床厂等。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13599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从今以后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只要不发生大规模的外敌入侵</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现代化建设就是全党的中心工作。其他工作包括党的政治工作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都是围绕着这个中心工作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并为这个中心工作服务的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不能再搞任何离开这个中心工作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损害现代化建设的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政治运动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阶级斗争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《人民日报》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日的社论</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《把全党工作的着重点转移到现代化</a:t>
            </a:r>
            <a:endParaRPr lang="en-US"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lgn="r" hangingPunct="0">
              <a:spcAft>
                <a:spcPts val="0"/>
              </a:spcAft>
              <a:tabLst>
                <a:tab pos="5671185" algn="l"/>
              </a:tabLst>
            </a:pP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建设上来》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98528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结合所学知识，指出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年这一社论的时代背景。结合所学知识，分析材料二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中心工作</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的重要历史意义。</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8343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年</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中共十一届三中全会胜利召开</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开启了改革开放和社会主义现代化建设新时期。以经济建设为中心</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进行社会主义现代化建设符合广大人民群众的愿望</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符合国情</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坚定正确的认识</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才能保证我国现代化建设顺利进行。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8261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年以来，我国在发展进程中有哪些成就让你感到由衷自豪？</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请从经济发展、高科技领域、祖国统一、国防建设、社会生活变化等角度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任选三个方面作答</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79919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42202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lb2.jpg" descr="id:2147485979;FounderCES"/>
          <p:cNvPicPr/>
          <p:nvPr/>
        </p:nvPicPr>
        <p:blipFill>
          <a:blip r:embed="rId2"/>
          <a:stretch>
            <a:fillRect/>
          </a:stretch>
        </p:blipFill>
        <p:spPr>
          <a:xfrm>
            <a:off x="1630710" y="1988840"/>
            <a:ext cx="9763125" cy="2573655"/>
          </a:xfrm>
          <a:prstGeom prst="rect">
            <a:avLst/>
          </a:prstGeom>
        </p:spPr>
      </p:pic>
    </p:spTree>
    <p:extLst>
      <p:ext uri="{BB962C8B-B14F-4D97-AF65-F5344CB8AC3E}">
        <p14:creationId xmlns:p14="http://schemas.microsoft.com/office/powerpoint/2010/main" val="37094996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综合研判世界发展大势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经济全球化是不可逆转的时代潮流。正是基于这样的判断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我在中共十九大报告中强调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中国坚持对外开放的基本国策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坚持打开国门搞建设。我要明确告诉大家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中国开放的大门不会关闭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只会越开越大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实践证明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年中国经济发展是在开放条件下取得的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未来中国经济实现高质量发展也必须在更加开放条件下进行。这是中国基于发展需要作出的战略抉择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同时也是在以实际行动推动经济全球化造福世界各国人民。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摘自《习近平谈治国理政》</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53996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综合材料一、二并结合所学知识，请给材料一拟一个恰当的标题，并填写</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示意图</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94098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标题</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中国全方位对外开放格局的形成。</a:t>
            </a:r>
            <a:endParaRPr lang="en-US"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a:p>
            <a:pPr>
              <a:spcAft>
                <a:spcPts val="0"/>
              </a:spcAft>
              <a:tabLst>
                <a:tab pos="5671185" algn="l"/>
              </a:tabLst>
            </a:pPr>
            <a:r>
              <a:rPr lang="en-US" altLang="zh-CN" dirty="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设立经济特区</a:t>
            </a:r>
            <a:r>
              <a:rPr lang="zh-CN"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开放沿海城市</a:t>
            </a:r>
            <a:r>
              <a:rPr lang="zh-CN"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加入世界贸易</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组织</a:t>
            </a:r>
            <a:endParaRPr lang="en-US"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lb2.jpg" descr="id:2147485979;FounderCES"/>
          <p:cNvPicPr/>
          <p:nvPr/>
        </p:nvPicPr>
        <p:blipFill>
          <a:blip r:embed="rId2"/>
          <a:stretch>
            <a:fillRect/>
          </a:stretch>
        </p:blipFill>
        <p:spPr>
          <a:xfrm>
            <a:off x="1774726" y="1876366"/>
            <a:ext cx="9763125" cy="2573655"/>
          </a:xfrm>
          <a:prstGeom prst="rect">
            <a:avLst/>
          </a:prstGeom>
        </p:spPr>
      </p:pic>
    </p:spTree>
    <p:extLst>
      <p:ext uri="{BB962C8B-B14F-4D97-AF65-F5344CB8AC3E}">
        <p14:creationId xmlns:p14="http://schemas.microsoft.com/office/powerpoint/2010/main" val="336122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关于西藏解放问题，毛泽东指示给西藏地方政府代表写信，邀请班禅进京，解决班禅与达赖的关系；邓小平拟定了与西藏地方政府谈判的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四条策略方针</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和后来修改的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十项条件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等。由此可见，西藏和平解放</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实现了祖国大陆统一</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受到了西藏各界欢迎</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得益于中央政府努力</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符合西藏人民的利益</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中华人民共和国成立初期，我国安全面临严重威胁，所有中国人的爱国热情都被奇迹般地调动起来，人们加班加点地工作，把增产增收的东西捐献成飞机、大炮，源源不断地送往前线。对这一现象描述正确的是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抗日战争</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三大改造</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103318" y="1988840"/>
            <a:ext cx="407484" cy="461665"/>
          </a:xfrm>
          <a:prstGeom prst="rect">
            <a:avLst/>
          </a:prstGeom>
        </p:spPr>
        <p:txBody>
          <a:bodyPr wrap="none">
            <a:spAutoFit/>
          </a:bodyPr>
          <a:lstStyle/>
          <a:p>
            <a:r>
              <a:rPr lang="en-US" altLang="zh-CN" sz="2400" dirty="0"/>
              <a:t>C</a:t>
            </a:r>
            <a:endParaRPr lang="zh-CN" altLang="en-US" dirty="0"/>
          </a:p>
        </p:txBody>
      </p:sp>
      <p:sp>
        <p:nvSpPr>
          <p:cNvPr id="5" name="矩形 4"/>
          <p:cNvSpPr/>
          <p:nvPr/>
        </p:nvSpPr>
        <p:spPr>
          <a:xfrm>
            <a:off x="6743278" y="4725144"/>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4051107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图这张知识卡片反映了中国人民</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增产节约</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支援前线</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以礼待人</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诚信友善</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士气高涨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保家卫国</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热爱和平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抗击侵略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66614" y="863088"/>
            <a:ext cx="2290788" cy="429356"/>
          </a:xfrm>
          <a:prstGeom prst="rect">
            <a:avLst/>
          </a:prstGeom>
        </p:spPr>
      </p:pic>
      <p:sp>
        <p:nvSpPr>
          <p:cNvPr id="4" name="内容占位符 1"/>
          <p:cNvSpPr txBox="1">
            <a:spLocks/>
          </p:cNvSpPr>
          <p:nvPr/>
        </p:nvSpPr>
        <p:spPr bwMode="auto">
          <a:xfrm>
            <a:off x="360854" y="1528732"/>
            <a:ext cx="11485848" cy="1684244"/>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eaLnBrk="1" hangingPunct="0">
              <a:spcAft>
                <a:spcPts val="0"/>
              </a:spcAft>
              <a:tabLst>
                <a:tab pos="567118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我的祖国</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eaLnBrk="1" hangingPunct="0">
              <a:spcAft>
                <a:spcPts val="0"/>
              </a:spcAft>
              <a:tabLst>
                <a:tab pos="567118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这是美丽的祖国，是我生长的地方</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朋友来了有好酒，若是那豺狼来了，迎接它的有猎枪</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7993790" y="873309"/>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1958509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1957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年，我国工业总产值比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年增长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128</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％，平均每年增长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％；农业总产值比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年增长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％，平均每年增长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％。这主要得益于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土地改革运动的开展</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第一个五年计划的实施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抗美援朝战争的胜利</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改革开放持续深入推进</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15486" y="1421033"/>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1137940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烟台中考</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一首歌一座城。与下面这首歌曲的</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创作背景</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直接相关的是</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计划的实施</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中共八大成功召开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加入世界贸易组织</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全面建成小康社会</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dytls07.jpg" descr="id:2147485944;FounderCES"/>
          <p:cNvPicPr/>
          <p:nvPr/>
        </p:nvPicPr>
        <p:blipFill>
          <a:blip r:embed="rId2"/>
          <a:stretch>
            <a:fillRect/>
          </a:stretch>
        </p:blipFill>
        <p:spPr>
          <a:xfrm>
            <a:off x="1414686" y="1700808"/>
            <a:ext cx="8590483" cy="2592673"/>
          </a:xfrm>
          <a:prstGeom prst="rect">
            <a:avLst/>
          </a:prstGeom>
        </p:spPr>
      </p:pic>
      <p:sp>
        <p:nvSpPr>
          <p:cNvPr id="5" name="矩形 4"/>
          <p:cNvSpPr/>
          <p:nvPr/>
        </p:nvSpPr>
        <p:spPr>
          <a:xfrm>
            <a:off x="11107718" y="871880"/>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4209097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中国就像一部由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亿个零件组装的超级机器，以最快的速度运转着。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亿中国人忘我地埋头苦干，要把他们的祖国建成一个现代化国家。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这体现出当时</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中国人民建设热情高涨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西方对社会主义的初步认同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国际关系逐步趋向缓和</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中国社会主义改造正在进行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和平区期末</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年代，毛泽东提出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人民来制定宪法</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的思想：劳动人民参与立宪，把他们认为应该如何管理国家的意见集中起来，上升为国家意志。实践这一思想的会议是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中共一大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中共二大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中共七大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第一届全国人民代表大会</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439702" y="4175456"/>
            <a:ext cx="407484" cy="461665"/>
          </a:xfrm>
          <a:prstGeom prst="rect">
            <a:avLst/>
          </a:prstGeom>
        </p:spPr>
        <p:txBody>
          <a:bodyPr wrap="none">
            <a:spAutoFit/>
          </a:bodyPr>
          <a:lstStyle/>
          <a:p>
            <a:r>
              <a:rPr lang="en-US" altLang="zh-CN" sz="2400" dirty="0"/>
              <a:t>D</a:t>
            </a:r>
            <a:endParaRPr lang="zh-CN" altLang="en-US" sz="2400" dirty="0"/>
          </a:p>
        </p:txBody>
      </p:sp>
      <p:sp>
        <p:nvSpPr>
          <p:cNvPr id="5" name="矩形 4"/>
          <p:cNvSpPr/>
          <p:nvPr/>
        </p:nvSpPr>
        <p:spPr>
          <a:xfrm>
            <a:off x="11063758" y="1412776"/>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396820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1954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年《中华人民共和国宪法》条文表述中尽量不用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为、时、应、得、其、凡</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等字，而改为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是、的、时候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，去掉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中没有实际意义的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。材料表明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年《中华人民共和国宪法》</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indent="-457200" hangingPunct="0">
              <a:spcAft>
                <a:spcPts val="0"/>
              </a:spcAft>
              <a:buAutoNum type="alphaUcPeriod"/>
              <a:tabLst>
                <a:tab pos="5671185" algn="l"/>
              </a:tabLst>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深受</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苏联宪法的影响</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兼具本土性与国际性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具有严谨的宪法结构</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体现了通俗性的特点</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c85.jpg" descr="id:2147485951;FounderCES"/>
          <p:cNvPicPr/>
          <p:nvPr/>
        </p:nvPicPr>
        <p:blipFill>
          <a:blip r:embed="rId2"/>
          <a:stretch>
            <a:fillRect/>
          </a:stretch>
        </p:blipFill>
        <p:spPr>
          <a:xfrm>
            <a:off x="4655046" y="2852936"/>
            <a:ext cx="4424680" cy="3101340"/>
          </a:xfrm>
          <a:prstGeom prst="rect">
            <a:avLst/>
          </a:prstGeom>
        </p:spPr>
      </p:pic>
      <p:sp>
        <p:nvSpPr>
          <p:cNvPr id="5" name="矩形 4"/>
          <p:cNvSpPr/>
          <p:nvPr/>
        </p:nvSpPr>
        <p:spPr>
          <a:xfrm>
            <a:off x="5900036" y="1988840"/>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211449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盐城中考</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右图是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年发行的宣传画，其标语为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农村妇女们，积极参加农业劳动，争取合作社的农产丰收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。据此推断，当时</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土地改革顺利地起步</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抗美援朝得到了保障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农业集体化火热开展</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计划超额完成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56262" y="899928"/>
            <a:ext cx="1968103" cy="425069"/>
          </a:xfrm>
          <a:prstGeom prst="rect">
            <a:avLst/>
          </a:prstGeom>
        </p:spPr>
      </p:pic>
      <p:sp>
        <p:nvSpPr>
          <p:cNvPr id="4" name="内容占位符 1"/>
          <p:cNvSpPr txBox="1">
            <a:spLocks/>
          </p:cNvSpPr>
          <p:nvPr/>
        </p:nvSpPr>
        <p:spPr bwMode="auto">
          <a:xfrm>
            <a:off x="360854" y="290610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临沂中考</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《中华人民共和国宪法》</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第四条：</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中华人民共和国依靠国家机关和社会力量，通过社会主义工业化和社会主义改造，保证逐步消灭剥削制度，建立社会主义社会。</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在实行这一</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改造</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过程中的重要创举是</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建立农业合作社推动经济发展</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通过赎买政策实现了和平过渡</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建立经济特区和开放沿海城市</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在全国实行城市经济体制改革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0415686" y="1438617"/>
            <a:ext cx="407484" cy="461665"/>
          </a:xfrm>
          <a:prstGeom prst="rect">
            <a:avLst/>
          </a:prstGeom>
        </p:spPr>
        <p:txBody>
          <a:bodyPr wrap="none">
            <a:spAutoFit/>
          </a:bodyPr>
          <a:lstStyle/>
          <a:p>
            <a:r>
              <a:rPr lang="en-US" altLang="zh-CN" sz="2400" dirty="0"/>
              <a:t>C</a:t>
            </a:r>
            <a:endParaRPr lang="zh-CN" altLang="en-US" dirty="0"/>
          </a:p>
        </p:txBody>
      </p:sp>
      <p:sp>
        <p:nvSpPr>
          <p:cNvPr id="8" name="矩形 7"/>
          <p:cNvSpPr/>
          <p:nvPr/>
        </p:nvSpPr>
        <p:spPr>
          <a:xfrm>
            <a:off x="9839622" y="4152516"/>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2996314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1015</TotalTime>
  <Words>1069</Words>
  <Application>Microsoft Office PowerPoint</Application>
  <PresentationFormat>自定义</PresentationFormat>
  <Paragraphs>149</Paragraphs>
  <Slides>26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294</cp:revision>
  <dcterms:created xsi:type="dcterms:W3CDTF">2020-11-06T05:24:40Z</dcterms:created>
  <dcterms:modified xsi:type="dcterms:W3CDTF">2024-12-16T08:13:28Z</dcterms:modified>
</cp:coreProperties>
</file>